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87" r:id="rId4"/>
    <p:sldId id="258" r:id="rId5"/>
    <p:sldId id="259" r:id="rId6"/>
    <p:sldId id="262" r:id="rId7"/>
    <p:sldId id="292" r:id="rId8"/>
    <p:sldId id="293" r:id="rId9"/>
    <p:sldId id="308" r:id="rId10"/>
    <p:sldId id="263" r:id="rId11"/>
    <p:sldId id="288" r:id="rId12"/>
    <p:sldId id="290" r:id="rId13"/>
    <p:sldId id="298" r:id="rId14"/>
    <p:sldId id="303" r:id="rId15"/>
    <p:sldId id="299" r:id="rId16"/>
    <p:sldId id="301" r:id="rId17"/>
    <p:sldId id="300" r:id="rId18"/>
    <p:sldId id="295" r:id="rId19"/>
    <p:sldId id="302" r:id="rId20"/>
    <p:sldId id="296" r:id="rId21"/>
    <p:sldId id="297" r:id="rId22"/>
    <p:sldId id="309" r:id="rId23"/>
    <p:sldId id="289" r:id="rId24"/>
    <p:sldId id="291" r:id="rId25"/>
    <p:sldId id="306" r:id="rId26"/>
    <p:sldId id="304" r:id="rId27"/>
    <p:sldId id="305" r:id="rId28"/>
    <p:sldId id="307" r:id="rId29"/>
    <p:sldId id="310" r:id="rId30"/>
    <p:sldId id="269" r:id="rId31"/>
    <p:sldId id="270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7" autoAdjust="0"/>
    <p:restoredTop sz="86368" autoAdjust="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>
    <p:newsflash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648200"/>
            <a:ext cx="6172200" cy="172672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ru-RU" sz="1400" dirty="0" smtClean="0">
              <a:ln/>
              <a:solidFill>
                <a:schemeClr val="tx1"/>
              </a:solidFill>
            </a:endParaRPr>
          </a:p>
          <a:p>
            <a:endParaRPr lang="ru-RU" sz="1400" dirty="0" smtClean="0">
              <a:ln/>
              <a:solidFill>
                <a:schemeClr val="tx1"/>
              </a:solidFill>
            </a:endParaRPr>
          </a:p>
          <a:p>
            <a:r>
              <a:rPr lang="ru-RU" sz="1400" dirty="0" smtClean="0">
                <a:ln/>
                <a:solidFill>
                  <a:schemeClr val="tx1"/>
                </a:solidFill>
              </a:rPr>
              <a:t>Подготовила заведующая</a:t>
            </a:r>
          </a:p>
          <a:p>
            <a:r>
              <a:rPr lang="ru-RU" sz="1400" dirty="0" smtClean="0">
                <a:ln/>
                <a:solidFill>
                  <a:schemeClr val="tx1"/>
                </a:solidFill>
              </a:rPr>
              <a:t> МДОУ детский сад д. Стан</a:t>
            </a:r>
          </a:p>
          <a:p>
            <a:r>
              <a:rPr lang="ru-RU" sz="1400" dirty="0" smtClean="0">
                <a:ln/>
                <a:solidFill>
                  <a:schemeClr val="tx1"/>
                </a:solidFill>
              </a:rPr>
              <a:t>Иванова А.Ю.</a:t>
            </a:r>
          </a:p>
        </p:txBody>
      </p:sp>
      <p:pic>
        <p:nvPicPr>
          <p:cNvPr id="1026" name="Picture 2" descr="i?id=40927337-4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500438"/>
            <a:ext cx="25273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928794" y="642918"/>
            <a:ext cx="6286544" cy="2571768"/>
          </a:xfrm>
        </p:spPr>
        <p:txBody>
          <a:bodyPr>
            <a:normAutofit/>
          </a:bodyPr>
          <a:lstStyle/>
          <a:p>
            <a:pPr algn="ctr"/>
            <a:r>
              <a:rPr lang="ru-RU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</a:t>
            </a:r>
            <a:r>
              <a:rPr lang="ru-RU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Профилактика семейного </a:t>
            </a:r>
            <a:br>
              <a:rPr lang="ru-RU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неблагополучия, предупреждение </a:t>
            </a:r>
            <a:br>
              <a:rPr lang="ru-RU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жестокого обращения с детьми»</a:t>
            </a: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467600" cy="914384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57158" y="1428736"/>
          <a:ext cx="8001056" cy="3671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  <a:gridCol w="5786478"/>
                <a:gridCol w="928694"/>
                <a:gridCol w="928694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278202">
                <a:tc gridSpan="4"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Организационно-управленческая деятельность</a:t>
                      </a:r>
                    </a:p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436178"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Издание приказа о назначении ответственных за профилактическую работу (пожарную, дорожную безопасность, раннего семейного неблагополучия и безнадзорности несовершеннолетних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Разработка Положения о постановке на 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внутрисадовский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учет и снятии с учета 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278202"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Создание банка данных семей воспитанников ДОУ, социального паспорта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ДОУ</a:t>
                      </a: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Сентябрь 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 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 и утверждение плана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работы</a:t>
                      </a: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317749"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информационно-аналитической  информации по запросу 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течение года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18429"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Подготовка отчётности по итогам профилактической деятельности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ДОУ</a:t>
                      </a: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Оформление информационной папки с телефонами и адресами социальных служб  по охране прав  детей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течение года</a:t>
                      </a: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E0E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План работы МДОУ детский сад д. Стан</a:t>
            </a: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E0E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профилактике  семейного неблагополучия 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E0E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безнадзорности несовершеннолетних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4E0E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2015-2016 учебный год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467600" cy="914384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1071546"/>
          <a:ext cx="8001056" cy="4390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  <a:gridCol w="5500726"/>
                <a:gridCol w="285752"/>
                <a:gridCol w="714380"/>
                <a:gridCol w="214314"/>
                <a:gridCol w="928694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278202">
                <a:tc gridSpan="6"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Работа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педагогическим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коллективом</a:t>
                      </a:r>
                    </a:p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278202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Ежедневный осмотр детей и беседа с детьми и родителями из неблагополучных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семей</a:t>
                      </a: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Ежедневно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/>
                </a:tc>
              </a:tr>
              <a:tr h="278202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Наблюдения воспитателей за взаимоотношениями родителей с детьми, способы их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общения</a:t>
                      </a: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Постоянно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/>
                </a:tc>
              </a:tr>
              <a:tr h="436178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Консультации для педагогов: «Работа воспитателей с родителями по профилактике жестокого обращения с детьми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278202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Проектирование работы с педагогами по защите прав и достоинства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ребенка-дошкольника</a:t>
                      </a: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Семинар-практикум «Правовое воспитание в ДОУ»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317749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Педсовет «Современные проблемы взаимодействия детского сада и семьи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18429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 работы ДОУ по профилактике раннего семейного неблагополучия и безнадзорности несовершеннолетних за учебный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Июнь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467600" cy="914384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142852"/>
          <a:ext cx="8001056" cy="6168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  <a:gridCol w="5786478"/>
                <a:gridCol w="928694"/>
                <a:gridCol w="928694"/>
              </a:tblGrid>
              <a:tr h="407704"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315584">
                <a:tc gridSpan="4"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Работа с родителями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97980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Посещение семей в рамках проведения профилактических мероприятий и рейдов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Ежемесячно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397980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Оформление информационных стендов, папок-передвижек, информационных листков, памяток для родителей «Права ребенка», «ПДД», «Пожарная безопасность», «Безопасность ребенка» и др.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течение года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воспитатели, ответственные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397980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Анкетирование и тестирование родителей, раскрывающие основные взгляды родителей на семейное воспитание.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585264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Индивидуальные и групповые консультации для родителей: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«Жестокое обращение с детьми: «Что это такое?» 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«Ребенок имеет право….»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 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212152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Проведение праздников «День матери»,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Ноябрь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Общее родительское </a:t>
                      </a:r>
                      <a:r>
                        <a:rPr lang="ru-RU" sz="1000" u="sng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собрание</a:t>
                      </a:r>
                      <a:r>
                        <a:rPr lang="ru-RU" sz="1100" u="sng" baseline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u="sng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ru-RU" sz="1000" u="sng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Групповые </a:t>
                      </a:r>
                      <a:r>
                        <a:rPr lang="ru-RU" sz="1000" u="sng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родительские собрания: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«Охрана прав, достоинств и интересов ребёнка в семье»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271992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День открытых дверей для родителей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Январь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315584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Проведение праздника «Горжусь своим отцом»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Февраль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315584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Консультация для родителей по вопросам  здоровьесбережения детей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314414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Профилактическая акции «Береги здоровье смолоду!» (в связи со Всемирным днем Здоровья)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397980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Месячник пожарной безопасности. Консультация для родителей «Что вы знаете о пожарной безопасности?»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апрель -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май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 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243111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Акция по безопасности дорожного движения «Взрослые, берегите нас!»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 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397980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Общее родительское собрание: «Особенности семейного воспитания, условия и пути повышения педагогической культуры семьи»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 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585264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Проведение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конкурса «Лучший участок»,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«Моя семья»,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Лучший семейный альбом «Загляни в семейный альбом…»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Привлечение  безработных родителей к общественным работам через службу занятости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Июнь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Август</a:t>
                      </a: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течение года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заведующая 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Привлечение родителей к проведению праздников</a:t>
            </a:r>
            <a:endParaRPr lang="ru-RU" dirty="0"/>
          </a:p>
        </p:txBody>
      </p:sp>
      <p:pic>
        <p:nvPicPr>
          <p:cNvPr id="4" name="Picture 2" descr="H:\доклад\DSCN099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4000" contrast="8000"/>
          </a:blip>
          <a:srcRect/>
          <a:stretch>
            <a:fillRect/>
          </a:stretch>
        </p:blipFill>
        <p:spPr bwMode="auto">
          <a:xfrm>
            <a:off x="928663" y="1609790"/>
            <a:ext cx="3143272" cy="241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G:\доклад\DSCN1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714488"/>
            <a:ext cx="321471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:\для администрации\олимпийская неделя\IMG_1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3" y="4429132"/>
            <a:ext cx="330926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\Pictures\ФОТОГРАФИИ\101MSDCF\ДЕНЬ\DSC062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500570"/>
            <a:ext cx="3071833" cy="20895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Наши традиции       «День матери»  «Посиделки»   «Умельцы»  </a:t>
            </a:r>
            <a:endParaRPr lang="ru-RU" dirty="0"/>
          </a:p>
        </p:txBody>
      </p:sp>
      <p:pic>
        <p:nvPicPr>
          <p:cNvPr id="1026" name="Picture 2" descr="C:\Users\1\Pictures\для администрации\DSC050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3448" y="1214422"/>
            <a:ext cx="3143272" cy="2357454"/>
          </a:xfrm>
          <a:prstGeom prst="rect">
            <a:avLst/>
          </a:prstGeom>
          <a:noFill/>
        </p:spPr>
      </p:pic>
      <p:pic>
        <p:nvPicPr>
          <p:cNvPr id="3" name="Picture 2" descr="C:\Users\1\Pictures\для администрации\DSC05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095" y="3964761"/>
            <a:ext cx="3190929" cy="2393197"/>
          </a:xfrm>
          <a:prstGeom prst="rect">
            <a:avLst/>
          </a:prstGeom>
          <a:noFill/>
        </p:spPr>
      </p:pic>
      <p:pic>
        <p:nvPicPr>
          <p:cNvPr id="4" name="Picture 2" descr="C:\Users\1\Documents\СТАТЬИ\День матери\DSC062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214422"/>
            <a:ext cx="3214678" cy="2411009"/>
          </a:xfrm>
          <a:prstGeom prst="rect">
            <a:avLst/>
          </a:prstGeom>
          <a:noFill/>
        </p:spPr>
      </p:pic>
      <p:pic>
        <p:nvPicPr>
          <p:cNvPr id="5" name="Picture 2" descr="C:\Users\1\Pictures\101MSDCF  2015\DSC057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929067"/>
            <a:ext cx="3238521" cy="24288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Привлечение родителей к проведению акций</a:t>
            </a:r>
            <a:endParaRPr lang="ru-RU" dirty="0"/>
          </a:p>
        </p:txBody>
      </p:sp>
      <p:pic>
        <p:nvPicPr>
          <p:cNvPr id="4" name="Picture 2" descr="C:\Users\1\Pictures\DSCN41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3190646" cy="239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:\доклад\DSCN0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0174"/>
            <a:ext cx="3000396" cy="239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\Documents\СТАТЬИ\забота о зимующих птицах\DSC064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214817"/>
            <a:ext cx="3000396" cy="2250297"/>
          </a:xfrm>
          <a:prstGeom prst="rect">
            <a:avLst/>
          </a:prstGeom>
          <a:noFill/>
        </p:spPr>
      </p:pic>
      <p:pic>
        <p:nvPicPr>
          <p:cNvPr id="3" name="Picture 2" descr="C:\Users\1\Pictures\лыжня кутузова\DSC066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86256"/>
            <a:ext cx="2952771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Участие родителей в конкурсах и проектной деятельности</a:t>
            </a:r>
            <a:endParaRPr lang="ru-RU" dirty="0"/>
          </a:p>
        </p:txBody>
      </p:sp>
      <p:pic>
        <p:nvPicPr>
          <p:cNvPr id="4" name="Picture 2" descr="F:\фото 2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7" y="1285860"/>
            <a:ext cx="344811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Изображение 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2648" y="1214422"/>
            <a:ext cx="33342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 b="13106"/>
          <a:stretch>
            <a:fillRect/>
          </a:stretch>
        </p:blipFill>
        <p:spPr bwMode="auto">
          <a:xfrm>
            <a:off x="2857488" y="4214818"/>
            <a:ext cx="2857520" cy="200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pic="http://schemas.openxmlformats.org/drawingml/2006/picture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pic="http://schemas.openxmlformats.org/drawingml/2006/picture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pic="http://schemas.openxmlformats.org/drawingml/2006/picture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1\Pictures\101MSDCF\DSC048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400000">
            <a:off x="321439" y="4250537"/>
            <a:ext cx="2571768" cy="1928826"/>
          </a:xfrm>
          <a:prstGeom prst="rect">
            <a:avLst/>
          </a:prstGeom>
          <a:noFill/>
        </p:spPr>
      </p:pic>
      <p:pic>
        <p:nvPicPr>
          <p:cNvPr id="3" name="Picture 2" descr="C:\Users\1\Pictures\101MSDCF\DSC048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400000">
            <a:off x="5679289" y="4250537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Привлечение родителей к улучшению развивающей среды</a:t>
            </a:r>
            <a:endParaRPr lang="ru-RU" dirty="0"/>
          </a:p>
        </p:txBody>
      </p:sp>
      <p:pic>
        <p:nvPicPr>
          <p:cNvPr id="4" name="Picture 2" descr="F:\DSCN438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410" y="1600201"/>
            <a:ext cx="3104682" cy="232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6248" y="1643050"/>
            <a:ext cx="3431960" cy="2287605"/>
          </a:xfrm>
          <a:prstGeom prst="rect">
            <a:avLst/>
          </a:prstGeom>
          <a:noFill/>
        </p:spPr>
      </p:pic>
      <p:pic>
        <p:nvPicPr>
          <p:cNvPr id="6" name="Picture 4" descr="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28662" y="4214818"/>
            <a:ext cx="3238523" cy="2428892"/>
          </a:xfrm>
          <a:prstGeom prst="rect">
            <a:avLst/>
          </a:prstGeom>
          <a:noFill/>
        </p:spPr>
      </p:pic>
      <p:pic>
        <p:nvPicPr>
          <p:cNvPr id="7" name="Picture 3" descr="20004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357686" y="4286256"/>
            <a:ext cx="3668715" cy="23130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Привлечение родителей к ремонту</a:t>
            </a:r>
            <a:endParaRPr lang="ru-RU" dirty="0"/>
          </a:p>
        </p:txBody>
      </p:sp>
      <p:pic>
        <p:nvPicPr>
          <p:cNvPr id="4" name="Picture 3" descr="DSC091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2156"/>
            <a:ext cx="7467600" cy="486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Привлечение родителей к уборке территории</a:t>
            </a:r>
            <a:endParaRPr lang="ru-RU" dirty="0"/>
          </a:p>
        </p:txBody>
      </p:sp>
      <p:pic>
        <p:nvPicPr>
          <p:cNvPr id="4" name="Содержимое 3" descr="F:\DSCN4360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 r="1415" b="12748"/>
          <a:stretch>
            <a:fillRect/>
          </a:stretch>
        </p:blipFill>
        <p:spPr bwMode="auto">
          <a:xfrm>
            <a:off x="642911" y="1571612"/>
            <a:ext cx="3429024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F:\DSCN419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13467"/>
          <a:stretch>
            <a:fillRect/>
          </a:stretch>
        </p:blipFill>
        <p:spPr bwMode="auto">
          <a:xfrm>
            <a:off x="4714876" y="1571612"/>
            <a:ext cx="3000396" cy="2143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Новая папка (2)\DSCN43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4214818"/>
            <a:ext cx="2952739" cy="221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6924700" cy="6540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Актуальность  темы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772400" cy="517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1214422"/>
            <a:ext cx="807249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         </a:t>
            </a:r>
            <a:r>
              <a:rPr lang="ru-RU" i="1" dirty="0" smtClean="0"/>
              <a:t>“Дети – это наша старость. Правильное воспитание - это наша счастливая старость, плохое воспитание-это, будущее горе, это наши слезы, это наша вина перед другими людьми, перед всей страной”.</a:t>
            </a:r>
            <a:endParaRPr lang="ru-RU" dirty="0" smtClean="0"/>
          </a:p>
          <a:p>
            <a:pPr algn="r"/>
            <a:r>
              <a:rPr lang="ru-RU" i="1" dirty="0" smtClean="0"/>
              <a:t>А. С. Макаренко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sz="1400" dirty="0" smtClean="0"/>
              <a:t>Мы привыкли рассматривать семью как очаг мира и любви, где человека окружают самые близкие и дорогие люди. Однако при более пристальном рассмотрении оказывается, что это не так. Семья все чаще напоминает театр военных действий, арену ожесточенных споров, взаимных обвинений и угроз, нередко доходит и до применения физической силы.</a:t>
            </a:r>
          </a:p>
          <a:p>
            <a:r>
              <a:rPr lang="ru-RU" sz="1400" dirty="0" smtClean="0"/>
              <a:t>Долгое время считалось: все это дела деликатные, внутри - семейные. Но слишком тягостны и обширны последствия такого насилия. Слишком широко и глубоко они отзываются на судьбах взрослых и детей, чтобы это могло оставаться “частным делом”. Число детей, живущих в неблагополучных семьях неизвестно, однако есть основания полагать, что оно велико. Вследствие увеличения числа разводов более полумиллиона ребятишек ежегодно остаются без одного из родителей. Постоянно растет число исков о лишении родительских прав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</p:txBody>
      </p:sp>
      <p:pic>
        <p:nvPicPr>
          <p:cNvPr id="6" name="Рисунок 5" descr="Профилактика семейного неблагополучи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929198"/>
            <a:ext cx="2500935" cy="171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Привлечение родителей к </a:t>
            </a:r>
            <a:r>
              <a:rPr lang="ru-RU" dirty="0" smtClean="0"/>
              <a:t>благоустройству  территории</a:t>
            </a:r>
            <a:endParaRPr lang="ru-RU" dirty="0"/>
          </a:p>
        </p:txBody>
      </p:sp>
      <p:pic>
        <p:nvPicPr>
          <p:cNvPr id="4" name="Рисунок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7448" r="1765" b="11958"/>
          <a:stretch>
            <a:fillRect/>
          </a:stretch>
        </p:blipFill>
        <p:spPr bwMode="auto">
          <a:xfrm>
            <a:off x="4214810" y="4286256"/>
            <a:ext cx="3182278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6" descr="C:\Users\1\Pictures\ФОТО  д. Стан\DSCN5102.JPG"/>
          <p:cNvPicPr>
            <a:picLocks/>
          </p:cNvPicPr>
          <p:nvPr/>
        </p:nvPicPr>
        <p:blipFill>
          <a:blip r:embed="rId3" cstate="print"/>
          <a:srcRect b="12559"/>
          <a:stretch>
            <a:fillRect/>
          </a:stretch>
        </p:blipFill>
        <p:spPr>
          <a:xfrm>
            <a:off x="4214810" y="2071678"/>
            <a:ext cx="3214710" cy="1928826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DSC0908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107382"/>
            <a:ext cx="2643206" cy="396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40084"/>
            <a:ext cx="7547578" cy="566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dirty="0" smtClean="0"/>
              <a:t>Совместные чаепития и беседы</a:t>
            </a:r>
            <a:endParaRPr lang="ru-RU" dirty="0"/>
          </a:p>
        </p:txBody>
      </p:sp>
      <p:pic>
        <p:nvPicPr>
          <p:cNvPr id="1026" name="Picture 2" descr="C:\Users\1\Pictures\Новая папка\101MSDCF\DSC050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9" y="2071679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467600" cy="914384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285723"/>
          <a:ext cx="7929618" cy="5796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001"/>
                <a:gridCol w="5734813"/>
                <a:gridCol w="920402"/>
                <a:gridCol w="920402"/>
              </a:tblGrid>
              <a:tr h="406917"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314975">
                <a:tc gridSpan="4"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Работа с воспитанниками (из годового плана)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14975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Наблюдения  за процессом взаимоотношений детей из неблагополучных семей со сверстниками.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Постоянно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249022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Организация и проведение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профилактического  мероприятия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Тематические занятия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 ОБЖ   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(«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Электричество! Опасно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!», «Один дома» и т.д.)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Тематический день: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«Всемирный день ребенка»(20.11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r>
                        <a:rPr lang="ru-RU" sz="1100" baseline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День матери»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Ноябрь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314975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Выставка-конкурс открыток и сувениров ко Дню Матери!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Ноябрь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256529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Проект «Моя семья»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Воспитатели 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314975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Зимние Олимпийские игры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Январь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314975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Операция «Сосулька » по ликвидации опасных горок и наледей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Январь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314975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Занятие для детей старшего дошкольного возраста «Как поступить правильно»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Февраль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246650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Проект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«Моя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малая родина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240371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Подготовка к районному  конкурсу « Апрельская капель»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Апрель 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 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397212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Проведение мероприятий по профилактике безопасности дорожного движения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апрель –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май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 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245730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Участие в конкурсах мастерства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 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314975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Профилактическое мероприятие по безопасности дорожного движения «Внимание – дети!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Июнь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 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242642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День защиты детей!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Июнь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 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228201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Соревнования  по летним видам спорта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Июнь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19994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Праздник «К нам приехал Айболит!»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Июнь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467600" cy="914384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71472" y="571480"/>
          <a:ext cx="7786742" cy="5689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  <a:gridCol w="5286412"/>
                <a:gridCol w="857256"/>
                <a:gridCol w="1285884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278202">
                <a:tc gridSpan="2"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Взаимодействие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субъектами системы профилактики и социальными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партнёрами</a:t>
                      </a:r>
                    </a:p>
                    <a:p>
                      <a:pPr algn="ctr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202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Сотрудничество с органами опеки и попечительства, КДН, ОВД и др. по вопросам защиты прав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детства</a:t>
                      </a: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течение года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278202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Взаимодействие  со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Станским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ФАП</a:t>
                      </a: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(патронаж семей, осмотр детей, совместные рейды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течение года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Заведующая 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436178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Совместная деятельность с</a:t>
                      </a:r>
                      <a:r>
                        <a:rPr kumimoji="0" lang="ru-RU" sz="14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администрацией  </a:t>
                      </a:r>
                      <a:r>
                        <a:rPr kumimoji="0" lang="ru-RU" sz="1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Станской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СОШ по передаче</a:t>
                      </a:r>
                      <a:r>
                        <a:rPr kumimoji="0" lang="ru-RU" sz="14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необходимой информации о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неблагополучных семьях выпускников </a:t>
                      </a:r>
                      <a:r>
                        <a:rPr kumimoji="0" lang="ru-RU" sz="14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ДОУ в целях непрерывного</a:t>
                      </a:r>
                      <a:r>
                        <a:rPr kumimoji="0" lang="ru-RU" sz="14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социально-педагогического 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сопровождения</a:t>
                      </a:r>
                    </a:p>
                    <a:p>
                      <a:endParaRPr kumimoji="0" lang="ru-RU" sz="14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течение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года</a:t>
                      </a: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Май 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Заведующая 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896897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4.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Совместная деятельность с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администрацией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Станского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сельского поселения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передаче необходимой информации о неблагополучных семьях, совместные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рейды, мероприятия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 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Работа  общественной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комиссии по работе с неблагополучными семьями.  Материальная помощь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течение года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Заведующая  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Взаимодействие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центром «Мечта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Взаимодействие со службой занятости населения (общественные работы)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Взаимодействие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ДК и библиотекой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Совместная деятельность </a:t>
                      </a:r>
                      <a:r>
                        <a:rPr kumimoji="0" lang="ru-RU" sz="14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 родительской общественностью  и  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родительским  комитетом 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  выявлению</a:t>
                      </a:r>
                      <a:r>
                        <a:rPr kumimoji="0" lang="ru-RU" sz="14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неблагополучных семей и оказанию им</a:t>
                      </a:r>
                      <a:r>
                        <a:rPr kumimoji="0" lang="ru-RU" sz="14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посильной помощи , привлечению к общественной деятельности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течение года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Заведующая 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605" marR="14605" marT="14605" marB="14605"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 со </a:t>
            </a:r>
            <a:r>
              <a:rPr lang="ru-RU" dirty="0" err="1" smtClean="0"/>
              <a:t>Станским</a:t>
            </a:r>
            <a:r>
              <a:rPr lang="ru-RU" smtClean="0"/>
              <a:t> ФАП</a:t>
            </a:r>
            <a:endParaRPr lang="ru-RU" dirty="0"/>
          </a:p>
        </p:txBody>
      </p:sp>
      <p:pic>
        <p:nvPicPr>
          <p:cNvPr id="1026" name="Picture 2" descr="C:\Users\1\Pictures\101MSDCF\DSC049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7" y="1600201"/>
            <a:ext cx="3009904" cy="2257428"/>
          </a:xfrm>
          <a:prstGeom prst="rect">
            <a:avLst/>
          </a:prstGeom>
          <a:noFill/>
        </p:spPr>
      </p:pic>
      <p:pic>
        <p:nvPicPr>
          <p:cNvPr id="3" name="Picture 2" descr="C:\Users\1\Pictures\101MSDCF\DSC04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714752"/>
            <a:ext cx="3109813" cy="23323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Привлечение родителей к посадке деревьев</a:t>
            </a:r>
            <a:endParaRPr lang="ru-RU" dirty="0"/>
          </a:p>
        </p:txBody>
      </p:sp>
      <p:pic>
        <p:nvPicPr>
          <p:cNvPr id="1026" name="Picture 2" descr="C:\Users\1\Pictures\9 мая\DSC055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3116"/>
            <a:ext cx="2428891" cy="3238522"/>
          </a:xfrm>
          <a:prstGeom prst="rect">
            <a:avLst/>
          </a:prstGeom>
          <a:noFill/>
        </p:spPr>
      </p:pic>
      <p:pic>
        <p:nvPicPr>
          <p:cNvPr id="3" name="Picture 2" descr="C:\Users\1\Pictures\Новая папка\DSC054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10064" y="2547928"/>
            <a:ext cx="3238491" cy="24288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Привлечение родителей </a:t>
            </a:r>
            <a:r>
              <a:rPr lang="ru-RU" smtClean="0"/>
              <a:t>к общественным  работам</a:t>
            </a:r>
            <a:endParaRPr lang="ru-RU"/>
          </a:p>
        </p:txBody>
      </p:sp>
      <p:pic>
        <p:nvPicPr>
          <p:cNvPr id="3" name="Picture 2" descr="C:\Users\1\Pictures\119___06\IMG_1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4214810" cy="3161108"/>
          </a:xfrm>
          <a:prstGeom prst="rect">
            <a:avLst/>
          </a:prstGeom>
          <a:noFill/>
        </p:spPr>
      </p:pic>
      <p:pic>
        <p:nvPicPr>
          <p:cNvPr id="4" name="Picture 2" descr="C:\Users\1\Pictures\119___06\IMG_128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4214810" y="3643314"/>
            <a:ext cx="3583514" cy="26876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Привлечение родителей к совместным праздникам</a:t>
            </a:r>
            <a:endParaRPr lang="ru-RU" dirty="0"/>
          </a:p>
        </p:txBody>
      </p:sp>
      <p:pic>
        <p:nvPicPr>
          <p:cNvPr id="1026" name="Picture 2" descr="C:\Users\1\Pictures\102NIKON\DSCN61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256"/>
            <a:ext cx="3012010" cy="2259007"/>
          </a:xfrm>
          <a:prstGeom prst="rect">
            <a:avLst/>
          </a:prstGeom>
          <a:noFill/>
        </p:spPr>
      </p:pic>
      <p:pic>
        <p:nvPicPr>
          <p:cNvPr id="3" name="Picture 2" descr="C:\Users\1\Pictures\для администрации\лыжня кутузова\DSC06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71612"/>
            <a:ext cx="3143272" cy="2357454"/>
          </a:xfrm>
          <a:prstGeom prst="rect">
            <a:avLst/>
          </a:prstGeom>
          <a:noFill/>
        </p:spPr>
      </p:pic>
      <p:pic>
        <p:nvPicPr>
          <p:cNvPr id="4" name="Picture 2" descr="C:\Users\1\Pictures\для администрации\лыжня кутузова\DSC06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5812" y="4286256"/>
            <a:ext cx="3047989" cy="2285992"/>
          </a:xfrm>
          <a:prstGeom prst="rect">
            <a:avLst/>
          </a:prstGeom>
          <a:noFill/>
        </p:spPr>
      </p:pic>
      <p:pic>
        <p:nvPicPr>
          <p:cNvPr id="5" name="Picture 2" descr="C:\Users\1\Pictures\для администрации\день матер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600096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ru-RU" dirty="0" smtClean="0"/>
              <a:t>Мероприятия  </a:t>
            </a:r>
            <a:r>
              <a:rPr lang="ru-RU" dirty="0" err="1" smtClean="0"/>
              <a:t>Станского</a:t>
            </a:r>
            <a:r>
              <a:rPr lang="ru-RU" dirty="0" smtClean="0"/>
              <a:t> поселения</a:t>
            </a:r>
            <a:endParaRPr lang="ru-RU" dirty="0"/>
          </a:p>
        </p:txBody>
      </p:sp>
      <p:pic>
        <p:nvPicPr>
          <p:cNvPr id="4" name="Picture 5" descr="G:\доклад\Кубок Кутузова - 2016 год\DSCN05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386759" cy="237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\Pictures\ФОТОГРАФИИ\Новая папка (3)\DSC06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929066"/>
            <a:ext cx="3047989" cy="22859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7424766" cy="58259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Актуальность  темы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000108"/>
            <a:ext cx="7424766" cy="54738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Наше поселение находится в 40 километрах от города Лихославль  – это и хорошо и плохо. Наше некогда процветающее село, в одночасье превратилось в бесперспективное. Колхоз  «Новый мир» 25 лет назад был образцовым хозяйством. Сейчас нет колхоза, нет и рабочих мест, молодежь уехала искать лучшую жизнь.</a:t>
            </a:r>
          </a:p>
          <a:p>
            <a:r>
              <a:rPr lang="ru-RU" dirty="0" smtClean="0"/>
              <a:t>Появились  </a:t>
            </a:r>
            <a:r>
              <a:rPr lang="ru-RU" dirty="0" smtClean="0"/>
              <a:t>«богатые» </a:t>
            </a:r>
            <a:r>
              <a:rPr lang="ru-RU" dirty="0" smtClean="0"/>
              <a:t>и очень бедные. У тех и других одинаковые условия для ведения домашнего хозяйства, но у большинства уже развился социальный пессимизм.</a:t>
            </a:r>
          </a:p>
          <a:p>
            <a:r>
              <a:rPr lang="ru-RU" dirty="0" smtClean="0"/>
              <a:t>Это одна из причин социальной нестабильности  села, снижения нравственных устоев в семье, в молодежной и подростковой среде.</a:t>
            </a:r>
          </a:p>
          <a:p>
            <a:r>
              <a:rPr lang="ru-RU" dirty="0" smtClean="0"/>
              <a:t>Только за последние  годы у нас увеличилось количество малообеспеченных семей. Ухудшается психологический климат и в устойчивых семьях. Главная причина- отсутствие средств к нормальному существованию, угроза безработицы, неполноценное питание, рост цен на продукты питания, услуги. Резкое увеличение стрессовых ситуаций сказывается и на детях.  Большинство из тех, кто работает с детьми, пришли к выводу о том, что легче сделать все возможное, чтобы ребенок не попал “на улицу”, чем вернуть его “с улицы” к нормальной жизни.</a:t>
            </a: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092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ПРИЕМЫ </a:t>
            </a:r>
            <a:r>
              <a:rPr lang="ru-RU" sz="2000" b="1" dirty="0" smtClean="0"/>
              <a:t>(МЕТОДЫ) КОРРЕКЦИОННОЙ РАБОТЫ С НЕБЛАГОПОЛУЧНЫМИ СЕМЬЯМИ.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r>
              <a:rPr lang="ru-RU" sz="2000" dirty="0" smtClean="0"/>
              <a:t>1. УБЕЖДЕНИЕ - разъяснение  и доказательство правильности и необъективности определенного поведения либо недопустимости какого-то </a:t>
            </a:r>
            <a:r>
              <a:rPr lang="ru-RU" sz="2000" dirty="0" smtClean="0"/>
              <a:t>поступка</a:t>
            </a:r>
            <a:endParaRPr lang="ru-RU" sz="2000" dirty="0" smtClean="0"/>
          </a:p>
          <a:p>
            <a:r>
              <a:rPr lang="ru-RU" sz="2000" dirty="0" smtClean="0"/>
              <a:t>2. МОРАЛЬНАЯ ПОДДЕРЖКА – по отношению к детям из неблагополучных семей, где ребенок чувствует себя лишним, </a:t>
            </a:r>
            <a:r>
              <a:rPr lang="ru-RU" sz="2000" dirty="0" smtClean="0"/>
              <a:t>ненужным</a:t>
            </a:r>
            <a:endParaRPr lang="ru-RU" sz="2000" dirty="0" smtClean="0"/>
          </a:p>
          <a:p>
            <a:r>
              <a:rPr lang="ru-RU" sz="2000" dirty="0" smtClean="0"/>
              <a:t>3. ВОВЛЕЧЕНИЕ В ИНТЕРЕСНУЮ ДЕЯТЕЛЬНОСТЬ - поручение дела, которое приведет к успеху, укрепит веру в собственные </a:t>
            </a:r>
            <a:r>
              <a:rPr lang="ru-RU" sz="2000" dirty="0" smtClean="0"/>
              <a:t>силы</a:t>
            </a:r>
            <a:endParaRPr lang="ru-RU" sz="2000" dirty="0" smtClean="0"/>
          </a:p>
          <a:p>
            <a:r>
              <a:rPr lang="ru-RU" sz="2000" dirty="0" smtClean="0"/>
              <a:t>4. ГОТОВНОСТЬ СОПЕРЕЖИВАТЬ  - это часто отсутствует в неблагополучных </a:t>
            </a:r>
            <a:r>
              <a:rPr lang="ru-RU" sz="2000" dirty="0" smtClean="0"/>
              <a:t>семьях</a:t>
            </a:r>
            <a:endParaRPr lang="ru-RU" sz="2000" dirty="0" smtClean="0"/>
          </a:p>
          <a:p>
            <a:r>
              <a:rPr lang="ru-RU" sz="2000" dirty="0" smtClean="0"/>
              <a:t>5. НРАВСТВЕННОЕ </a:t>
            </a:r>
            <a:r>
              <a:rPr lang="ru-RU" sz="2000" dirty="0" smtClean="0"/>
              <a:t>УПРАЖНЕНИЕ  </a:t>
            </a:r>
            <a:r>
              <a:rPr lang="ru-RU" sz="2000" dirty="0" smtClean="0"/>
              <a:t>по формированию нравственных </a:t>
            </a:r>
            <a:r>
              <a:rPr lang="ru-RU" sz="2000" dirty="0" smtClean="0"/>
              <a:t>качеств</a:t>
            </a: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077200" cy="62453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dirty="0" smtClean="0"/>
              <a:t>     </a:t>
            </a:r>
            <a:r>
              <a:rPr lang="ru-RU" sz="3000" dirty="0" smtClean="0"/>
              <a:t>ОТВЕТСТВЕННОСТЬ РОДИТЕЛЕЙ</a:t>
            </a:r>
          </a:p>
          <a:p>
            <a:pPr>
              <a:buNone/>
            </a:pPr>
            <a:r>
              <a:rPr lang="ru-RU" dirty="0" smtClean="0"/>
              <a:t>    Если родительские права осуществляются в противоречии с интересами ребенка либо родители причиняют вред здоровью и нравственному развитию детей, это влечет ответственность, предусмотренную рядом отраслей права. Так, родители могут быть: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а) лишены родительских прав (ст. 69 Семейного кодекса Российской Федерации),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б) ограничение родительских прав (ст. 73 Семейного кодекса Российской Федерации),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в) наказаны в административном порядке (ст. 5.35 Кодекса Российской Федерации об административных правонарушениях),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г) привлечены к уголовной ответственности (ст. 156 Уголовного кодекса Российской Федерации).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924800" cy="6169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400" b="1" dirty="0" smtClean="0">
                <a:solidFill>
                  <a:srgbClr val="C00000"/>
                </a:solidFill>
              </a:rPr>
              <a:t>Цель: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профилактика </a:t>
            </a:r>
            <a:r>
              <a:rPr lang="ru-RU" dirty="0" smtClean="0"/>
              <a:t>раннего семейного неблагополучия и  безнадзорности несовершеннолетних в семье.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3400" b="1" dirty="0" smtClean="0">
                <a:solidFill>
                  <a:srgbClr val="C00000"/>
                </a:solidFill>
              </a:rPr>
              <a:t>Задачи:</a:t>
            </a:r>
          </a:p>
          <a:p>
            <a:pPr lvl="0"/>
            <a:r>
              <a:rPr lang="ru-RU" dirty="0" smtClean="0"/>
              <a:t>Выявлять и устранять причины и условия, способствующие раннему семейному неблагополучию и  безнадзорности несовершеннолетних в семье.</a:t>
            </a:r>
          </a:p>
          <a:p>
            <a:pPr lvl="0"/>
            <a:r>
              <a:rPr lang="ru-RU" dirty="0" smtClean="0"/>
              <a:t>Обеспечивать защиту прав и законных интересов несовершеннолетних.</a:t>
            </a:r>
          </a:p>
          <a:p>
            <a:pPr lvl="0"/>
            <a:r>
              <a:rPr lang="ru-RU" dirty="0" smtClean="0"/>
              <a:t>Проводить социально-профилактические мероприятия по оказанию помощи семьям в решении возникших проблем.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077200" cy="60167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dirty="0" smtClean="0"/>
              <a:t>Деятельность  дошкольного образовательного учреждения  по профилактике безнадзорности несовершеннолетних и раннему выявлению семейного неблагополучия, профилактике  негативных явлений в детской  среде, организации  работы с родителями по вопросам правовой ответственности и воспитания несовершеннолетних руководствуется следующей нормативно-правовой базой: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i="1" dirty="0" smtClean="0"/>
              <a:t>Документы международного уровня:</a:t>
            </a:r>
            <a:endParaRPr lang="ru-RU" dirty="0" smtClean="0"/>
          </a:p>
          <a:p>
            <a:r>
              <a:rPr lang="ru-RU" dirty="0" smtClean="0"/>
              <a:t>- Конвенция</a:t>
            </a:r>
            <a:r>
              <a:rPr lang="ru-RU" dirty="0" smtClean="0"/>
              <a:t>  о правах ребёнка.</a:t>
            </a:r>
          </a:p>
          <a:p>
            <a:r>
              <a:rPr lang="ru-RU" dirty="0" smtClean="0"/>
              <a:t>- Декларация </a:t>
            </a:r>
            <a:r>
              <a:rPr lang="ru-RU" dirty="0" smtClean="0"/>
              <a:t>прав ребёнка.</a:t>
            </a:r>
          </a:p>
          <a:p>
            <a:pPr>
              <a:buNone/>
            </a:pPr>
            <a:r>
              <a:rPr lang="ru-RU" b="1" i="1" dirty="0" smtClean="0"/>
              <a:t>Документы Федерального уровня:</a:t>
            </a:r>
            <a:endParaRPr lang="ru-RU" dirty="0" smtClean="0"/>
          </a:p>
          <a:p>
            <a:r>
              <a:rPr lang="ru-RU" dirty="0" smtClean="0"/>
              <a:t>- Семейный </a:t>
            </a:r>
            <a:r>
              <a:rPr lang="ru-RU" dirty="0" smtClean="0"/>
              <a:t>кодекс.</a:t>
            </a:r>
          </a:p>
          <a:p>
            <a:r>
              <a:rPr lang="ru-RU" b="1" dirty="0" smtClean="0"/>
              <a:t>- </a:t>
            </a:r>
            <a:r>
              <a:rPr lang="ru-RU" dirty="0" smtClean="0"/>
              <a:t>Закон </a:t>
            </a:r>
            <a:r>
              <a:rPr lang="ru-RU" dirty="0" smtClean="0"/>
              <a:t>«Об образовании».</a:t>
            </a:r>
          </a:p>
          <a:p>
            <a:r>
              <a:rPr lang="ru-RU" dirty="0" smtClean="0"/>
              <a:t>- Закон </a:t>
            </a:r>
            <a:r>
              <a:rPr lang="ru-RU" dirty="0" smtClean="0"/>
              <a:t>«Об основах системы профилактики безнадзорности и правонарушений несовершеннолетних»</a:t>
            </a:r>
            <a:r>
              <a:rPr lang="ru-RU" i="1" dirty="0" smtClean="0"/>
              <a:t>№ 120-ФЗ от 24.06.1999.</a:t>
            </a:r>
            <a:endParaRPr lang="ru-RU" dirty="0" smtClean="0"/>
          </a:p>
          <a:p>
            <a:r>
              <a:rPr lang="ru-RU" dirty="0" smtClean="0"/>
              <a:t>- Административный </a:t>
            </a:r>
            <a:r>
              <a:rPr lang="ru-RU" dirty="0" smtClean="0"/>
              <a:t>кодекс РФ </a:t>
            </a:r>
          </a:p>
          <a:p>
            <a:pPr>
              <a:buNone/>
            </a:pPr>
            <a:r>
              <a:rPr lang="ru-RU" b="1" i="1" dirty="0" smtClean="0"/>
              <a:t>Документы локального уровня:</a:t>
            </a:r>
            <a:endParaRPr lang="ru-RU" dirty="0" smtClean="0"/>
          </a:p>
          <a:p>
            <a:r>
              <a:rPr lang="ru-RU" dirty="0" smtClean="0"/>
              <a:t>- Постановления   </a:t>
            </a:r>
            <a:r>
              <a:rPr lang="ru-RU" dirty="0" smtClean="0"/>
              <a:t>Администрации </a:t>
            </a:r>
            <a:r>
              <a:rPr lang="ru-RU" dirty="0" err="1" smtClean="0"/>
              <a:t>Лихославльского</a:t>
            </a:r>
            <a:r>
              <a:rPr lang="ru-RU" dirty="0" smtClean="0"/>
              <a:t> района.</a:t>
            </a:r>
          </a:p>
          <a:p>
            <a:r>
              <a:rPr lang="ru-RU" dirty="0" smtClean="0"/>
              <a:t>- Приказы  </a:t>
            </a:r>
            <a:r>
              <a:rPr lang="ru-RU" dirty="0" smtClean="0"/>
              <a:t>отдела образования Администрации </a:t>
            </a:r>
            <a:r>
              <a:rPr lang="ru-RU" dirty="0" err="1" smtClean="0"/>
              <a:t>Лихославльского</a:t>
            </a:r>
            <a:r>
              <a:rPr lang="ru-RU" dirty="0" smtClean="0"/>
              <a:t> </a:t>
            </a:r>
            <a:r>
              <a:rPr lang="ru-RU" dirty="0" smtClean="0"/>
              <a:t>                </a:t>
            </a:r>
            <a:r>
              <a:rPr lang="ru-RU" dirty="0" smtClean="0"/>
              <a:t>     </a:t>
            </a:r>
            <a:r>
              <a:rPr lang="ru-RU" dirty="0" smtClean="0"/>
              <a:t>района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- Приказы </a:t>
            </a:r>
            <a:r>
              <a:rPr lang="ru-RU" dirty="0" smtClean="0"/>
              <a:t>по ДОУ по данному направлению работы.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924800" cy="60929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600" dirty="0" smtClean="0"/>
              <a:t>     На </a:t>
            </a:r>
            <a:r>
              <a:rPr lang="ru-RU" sz="2600" dirty="0" smtClean="0"/>
              <a:t>начало учебного года в </a:t>
            </a:r>
            <a:r>
              <a:rPr lang="ru-RU" sz="2600" dirty="0" smtClean="0"/>
              <a:t>ДОУ 22 семьи, </a:t>
            </a:r>
            <a:r>
              <a:rPr lang="ru-RU" sz="2600" dirty="0" smtClean="0"/>
              <a:t>среди родителей  проводится анкетирование. По итогам анкетирования составляется социальный паспорт ДОУ. По данным социального паспорта можно проследить динамику критерий, характеризующих родителей по различным направлениям:</a:t>
            </a:r>
          </a:p>
          <a:p>
            <a:r>
              <a:rPr lang="ru-RU" sz="2600" i="1" dirty="0" smtClean="0"/>
              <a:t>Возрастной состав родителей.</a:t>
            </a:r>
            <a:r>
              <a:rPr lang="ru-RU" sz="2600" dirty="0" smtClean="0"/>
              <a:t> </a:t>
            </a:r>
          </a:p>
          <a:p>
            <a:pPr>
              <a:buNone/>
            </a:pPr>
            <a:r>
              <a:rPr lang="ru-RU" sz="2600" dirty="0" smtClean="0"/>
              <a:t>      разновозрастной  - от 20 до 40 лет</a:t>
            </a:r>
          </a:p>
          <a:p>
            <a:r>
              <a:rPr lang="ru-RU" sz="2600" i="1" dirty="0" smtClean="0"/>
              <a:t>Уровень образования родителей.</a:t>
            </a:r>
            <a:r>
              <a:rPr lang="ru-RU" sz="2600" dirty="0" smtClean="0"/>
              <a:t> Образовательный уровень родителей низкий :</a:t>
            </a:r>
          </a:p>
          <a:p>
            <a:pPr>
              <a:buNone/>
            </a:pPr>
            <a:r>
              <a:rPr lang="ru-RU" sz="2600" dirty="0" smtClean="0"/>
              <a:t>     с </a:t>
            </a:r>
            <a:r>
              <a:rPr lang="ru-RU" sz="2600" dirty="0" smtClean="0"/>
              <a:t>высшим образованием составило – 2 родителей,</a:t>
            </a:r>
          </a:p>
          <a:p>
            <a:pPr>
              <a:buNone/>
            </a:pPr>
            <a:r>
              <a:rPr lang="ru-RU" sz="2600" dirty="0" smtClean="0"/>
              <a:t>     среднее </a:t>
            </a:r>
            <a:r>
              <a:rPr lang="ru-RU" sz="2600" dirty="0" smtClean="0"/>
              <a:t>специальное  - 27 родителей,</a:t>
            </a:r>
          </a:p>
          <a:p>
            <a:pPr>
              <a:buNone/>
            </a:pPr>
            <a:r>
              <a:rPr lang="ru-RU" sz="2600" dirty="0" smtClean="0"/>
              <a:t>     просто </a:t>
            </a:r>
            <a:r>
              <a:rPr lang="ru-RU" sz="2600" dirty="0" smtClean="0"/>
              <a:t>среднее – 3 человека.</a:t>
            </a:r>
          </a:p>
          <a:p>
            <a:r>
              <a:rPr lang="ru-RU" sz="2600" dirty="0" smtClean="0"/>
              <a:t> </a:t>
            </a:r>
            <a:r>
              <a:rPr lang="ru-RU" sz="2600" i="1" dirty="0" smtClean="0"/>
              <a:t>Материальный достаток. </a:t>
            </a:r>
            <a:r>
              <a:rPr lang="ru-RU" sz="2600" dirty="0" smtClean="0"/>
              <a:t>Материальный достаток семей низкий. </a:t>
            </a:r>
          </a:p>
          <a:p>
            <a:pPr>
              <a:buNone/>
            </a:pPr>
            <a:r>
              <a:rPr lang="ru-RU" sz="2600" dirty="0" smtClean="0"/>
              <a:t>      90% родителей имеют низкий достаток.</a:t>
            </a:r>
          </a:p>
          <a:p>
            <a:r>
              <a:rPr lang="ru-RU" sz="2600" i="1" dirty="0" smtClean="0"/>
              <a:t>Семья по составу делится на полные и неполные семьи: </a:t>
            </a:r>
            <a:r>
              <a:rPr lang="ru-RU" sz="2600" dirty="0" smtClean="0"/>
              <a:t>неполные (одинокие матери – 8 родителей, дети, воспитывающиеся с отчимом 1 детей, опекаемые –  нет, у 13 детей родители уезжают на заработки)</a:t>
            </a:r>
          </a:p>
          <a:p>
            <a:r>
              <a:rPr lang="ru-RU" sz="2600" dirty="0" smtClean="0"/>
              <a:t>Многодетные  - 6 семей.</a:t>
            </a:r>
          </a:p>
          <a:p>
            <a:r>
              <a:rPr lang="ru-RU" sz="2600" dirty="0" smtClean="0"/>
              <a:t>Асоциальные – 4 семьи.</a:t>
            </a:r>
          </a:p>
          <a:p>
            <a:r>
              <a:rPr lang="ru-RU" sz="2600" dirty="0" smtClean="0"/>
              <a:t>На </a:t>
            </a:r>
            <a:r>
              <a:rPr lang="ru-RU" sz="2600" dirty="0" err="1" smtClean="0"/>
              <a:t>внутрисадовском</a:t>
            </a:r>
            <a:r>
              <a:rPr lang="ru-RU" sz="2600" dirty="0" smtClean="0"/>
              <a:t>  учёте состоит   1 семья</a:t>
            </a:r>
          </a:p>
          <a:p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     На основании анкетирования составляется план работы на учебный год, </a:t>
            </a:r>
            <a:r>
              <a:rPr lang="ru-RU" sz="2600" b="1" dirty="0" smtClean="0"/>
              <a:t>целью</a:t>
            </a:r>
            <a:r>
              <a:rPr lang="ru-RU" sz="2600" dirty="0" smtClean="0"/>
              <a:t> которого является: профилактика раннего семейного неблагополучия и  безнадзорности несовершеннолетних в семье.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85728"/>
            <a:ext cx="7424766" cy="618822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/>
              <a:t>        ИСТОЧНИКИ  ИНФОРМАЦИИ О СЕМЕЙНОМ НЕБЛАГОПОЛУЧИИ:</a:t>
            </a:r>
            <a:endParaRPr lang="ru-RU" dirty="0" smtClean="0"/>
          </a:p>
          <a:p>
            <a:pPr lvl="0"/>
            <a:r>
              <a:rPr lang="ru-RU" dirty="0" smtClean="0"/>
              <a:t>Воспитатели </a:t>
            </a:r>
            <a:r>
              <a:rPr lang="ru-RU" dirty="0" err="1" smtClean="0"/>
              <a:t>д</a:t>
            </a:r>
            <a:r>
              <a:rPr lang="ru-RU" dirty="0" smtClean="0"/>
              <a:t>/с</a:t>
            </a:r>
          </a:p>
          <a:p>
            <a:pPr lvl="0"/>
            <a:r>
              <a:rPr lang="ru-RU" dirty="0" smtClean="0"/>
              <a:t>Педагоги школы</a:t>
            </a:r>
          </a:p>
          <a:p>
            <a:pPr lvl="0"/>
            <a:r>
              <a:rPr lang="ru-RU" dirty="0" smtClean="0"/>
              <a:t>Врачи</a:t>
            </a:r>
          </a:p>
          <a:p>
            <a:pPr lvl="0"/>
            <a:r>
              <a:rPr lang="ru-RU" dirty="0" smtClean="0"/>
              <a:t>Участковый инспектор</a:t>
            </a:r>
          </a:p>
          <a:p>
            <a:pPr lvl="0"/>
            <a:r>
              <a:rPr lang="ru-RU" dirty="0" smtClean="0"/>
              <a:t>Жители поселка</a:t>
            </a:r>
          </a:p>
          <a:p>
            <a:pPr lvl="0"/>
            <a:r>
              <a:rPr lang="ru-RU" dirty="0" smtClean="0"/>
              <a:t>Родственники</a:t>
            </a:r>
          </a:p>
          <a:p>
            <a:pPr lvl="0"/>
            <a:r>
              <a:rPr lang="ru-RU" dirty="0" smtClean="0"/>
              <a:t>Соседи</a:t>
            </a:r>
          </a:p>
          <a:p>
            <a:pPr lvl="0"/>
            <a:r>
              <a:rPr lang="ru-RU" dirty="0" smtClean="0"/>
              <a:t>Друзья</a:t>
            </a:r>
          </a:p>
          <a:p>
            <a:pPr lvl="0"/>
            <a:endParaRPr lang="ru-RU" dirty="0" smtClean="0"/>
          </a:p>
          <a:p>
            <a:pPr>
              <a:buNone/>
            </a:pPr>
            <a:r>
              <a:rPr lang="ru-RU" b="1" dirty="0" smtClean="0"/>
              <a:t>     ДОПОЛНИТЕЛЬНЫМ  ИСТОЧНИКОМ  ЯВЛЯЕТСЯ:</a:t>
            </a:r>
            <a:endParaRPr lang="ru-RU" dirty="0" smtClean="0"/>
          </a:p>
          <a:p>
            <a:pPr lvl="0"/>
            <a:r>
              <a:rPr lang="ru-RU" dirty="0" smtClean="0"/>
              <a:t>Документы социально-медицинского патронажа</a:t>
            </a:r>
          </a:p>
          <a:p>
            <a:pPr lvl="0"/>
            <a:r>
              <a:rPr lang="ru-RU" dirty="0" smtClean="0"/>
              <a:t>Материалы диагностики</a:t>
            </a:r>
            <a:endParaRPr lang="ru-RU" dirty="0" smtClean="0"/>
          </a:p>
          <a:p>
            <a:pPr lvl="0"/>
            <a:r>
              <a:rPr lang="ru-RU" dirty="0" smtClean="0"/>
              <a:t>Результаты рейдов</a:t>
            </a:r>
          </a:p>
          <a:p>
            <a:pPr lvl="0"/>
            <a:r>
              <a:rPr lang="ru-RU" dirty="0" smtClean="0"/>
              <a:t>Жалобы и заявления граждан</a:t>
            </a:r>
          </a:p>
          <a:p>
            <a:pPr lvl="0"/>
            <a:r>
              <a:rPr lang="ru-RU" dirty="0" smtClean="0"/>
              <a:t>Материалы о правонарушениях</a:t>
            </a:r>
          </a:p>
          <a:p>
            <a:pPr lvl="0"/>
            <a:r>
              <a:rPr lang="ru-RU" dirty="0" smtClean="0"/>
              <a:t>Преступления несовершеннолетних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7567642" cy="625966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  ПОКАЗАТЕЛИ НЕГАТИВНОГО ВЛИЯНИЯ НЕБЛАГОПОЛУЧНОЙ СЕМЬИ НА РЕБЕНКА.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НАРУШЕНИЯ ПОВЕДЕНИЯ – </a:t>
            </a:r>
            <a:r>
              <a:rPr lang="ru-RU" b="1" dirty="0" smtClean="0"/>
              <a:t>10</a:t>
            </a:r>
            <a:r>
              <a:rPr lang="ru-RU" b="1" dirty="0" smtClean="0"/>
              <a:t>% (3 детей)</a:t>
            </a:r>
            <a:endParaRPr lang="ru-RU" dirty="0" smtClean="0"/>
          </a:p>
          <a:p>
            <a:pPr lvl="0"/>
            <a:r>
              <a:rPr lang="ru-RU" dirty="0" smtClean="0"/>
              <a:t>Бродяжничество;</a:t>
            </a:r>
          </a:p>
          <a:p>
            <a:pPr lvl="0"/>
            <a:r>
              <a:rPr lang="ru-RU" b="1" dirty="0" smtClean="0"/>
              <a:t>Агрессивность;</a:t>
            </a:r>
          </a:p>
          <a:p>
            <a:pPr lvl="0"/>
            <a:r>
              <a:rPr lang="ru-RU" dirty="0" smtClean="0"/>
              <a:t>Хулиганство;</a:t>
            </a:r>
          </a:p>
          <a:p>
            <a:pPr lvl="0"/>
            <a:r>
              <a:rPr lang="ru-RU" dirty="0" smtClean="0"/>
              <a:t>Кражи;</a:t>
            </a:r>
          </a:p>
          <a:p>
            <a:pPr lvl="0"/>
            <a:r>
              <a:rPr lang="ru-RU" dirty="0" smtClean="0"/>
              <a:t>Вымогательство;</a:t>
            </a:r>
          </a:p>
          <a:p>
            <a:pPr lvl="0"/>
            <a:r>
              <a:rPr lang="ru-RU" dirty="0" smtClean="0"/>
              <a:t>Правонарушения;</a:t>
            </a:r>
          </a:p>
          <a:p>
            <a:pPr lvl="0"/>
            <a:r>
              <a:rPr lang="ru-RU" dirty="0" smtClean="0"/>
              <a:t>Аморальные формы поведения;</a:t>
            </a:r>
          </a:p>
          <a:p>
            <a:pPr lvl="0"/>
            <a:r>
              <a:rPr lang="ru-RU" dirty="0" smtClean="0"/>
              <a:t>Неадекватные реакции на замечания взрослых.</a:t>
            </a:r>
          </a:p>
          <a:p>
            <a:pPr lvl="0"/>
            <a:endParaRPr lang="ru-RU" dirty="0" smtClean="0"/>
          </a:p>
          <a:p>
            <a:pPr>
              <a:buNone/>
            </a:pPr>
            <a:r>
              <a:rPr lang="ru-RU" b="1" dirty="0" smtClean="0"/>
              <a:t>НАРУШЕНИЯ РАЗВИТИЯ ДЕТЕЙ - </a:t>
            </a:r>
            <a:r>
              <a:rPr lang="ru-RU" b="1" dirty="0" smtClean="0"/>
              <a:t>21</a:t>
            </a:r>
            <a:r>
              <a:rPr lang="ru-RU" b="1" dirty="0" smtClean="0"/>
              <a:t>%  (6 детей)</a:t>
            </a:r>
            <a:endParaRPr lang="ru-RU" dirty="0" smtClean="0"/>
          </a:p>
          <a:p>
            <a:pPr lvl="0"/>
            <a:r>
              <a:rPr lang="ru-RU" dirty="0" smtClean="0"/>
              <a:t>Низкая успеваемость;</a:t>
            </a:r>
          </a:p>
          <a:p>
            <a:pPr lvl="0"/>
            <a:r>
              <a:rPr lang="ru-RU" b="1" dirty="0" smtClean="0"/>
              <a:t>Неврастения;</a:t>
            </a:r>
          </a:p>
          <a:p>
            <a:pPr lvl="0"/>
            <a:r>
              <a:rPr lang="ru-RU" b="1" dirty="0" smtClean="0"/>
              <a:t>Отсутствие навыков личной гигиены;</a:t>
            </a:r>
          </a:p>
          <a:p>
            <a:pPr lvl="0"/>
            <a:r>
              <a:rPr lang="ru-RU" b="1" dirty="0" smtClean="0"/>
              <a:t>Неуравновешенность психики;</a:t>
            </a:r>
          </a:p>
          <a:p>
            <a:pPr lvl="0"/>
            <a:r>
              <a:rPr lang="ru-RU" dirty="0" smtClean="0"/>
              <a:t>Подростковый алкоголизм;</a:t>
            </a:r>
          </a:p>
          <a:p>
            <a:pPr lvl="0"/>
            <a:r>
              <a:rPr lang="ru-RU" dirty="0" smtClean="0"/>
              <a:t>Подростковая проституция;</a:t>
            </a:r>
          </a:p>
          <a:p>
            <a:pPr lvl="0"/>
            <a:r>
              <a:rPr lang="ru-RU" b="1" dirty="0" smtClean="0"/>
              <a:t>Болезни;</a:t>
            </a:r>
          </a:p>
          <a:p>
            <a:pPr lvl="0"/>
            <a:r>
              <a:rPr lang="ru-RU" b="1" dirty="0" smtClean="0"/>
              <a:t>Недоедания;</a:t>
            </a:r>
          </a:p>
          <a:p>
            <a:pPr lvl="0"/>
            <a:r>
              <a:rPr lang="ru-RU" b="1" dirty="0" smtClean="0"/>
              <a:t>Уклонение от учебы.</a:t>
            </a:r>
          </a:p>
          <a:p>
            <a:pPr lvl="0"/>
            <a:endParaRPr lang="ru-RU" b="1" dirty="0" smtClean="0"/>
          </a:p>
          <a:p>
            <a:pPr>
              <a:buNone/>
            </a:pPr>
            <a:r>
              <a:rPr lang="ru-RU" b="1" dirty="0" smtClean="0"/>
              <a:t>НАРУШЕНИЯ ОБЩЕНИЯ - </a:t>
            </a:r>
            <a:r>
              <a:rPr lang="ru-RU" b="1" dirty="0" smtClean="0"/>
              <a:t>14%  (4 детей)</a:t>
            </a:r>
            <a:endParaRPr lang="ru-RU" dirty="0" smtClean="0"/>
          </a:p>
          <a:p>
            <a:pPr lvl="0"/>
            <a:r>
              <a:rPr lang="ru-RU" dirty="0" smtClean="0"/>
              <a:t>Конфликты с учителями;</a:t>
            </a:r>
          </a:p>
          <a:p>
            <a:pPr lvl="0"/>
            <a:r>
              <a:rPr lang="ru-RU" b="1" dirty="0" smtClean="0"/>
              <a:t>Частое употребление неформальной лексики;</a:t>
            </a:r>
          </a:p>
          <a:p>
            <a:pPr lvl="0"/>
            <a:r>
              <a:rPr lang="ru-RU" b="1" dirty="0" smtClean="0"/>
              <a:t>Суетливость  или  </a:t>
            </a:r>
            <a:r>
              <a:rPr lang="ru-RU" b="1" dirty="0" err="1" smtClean="0"/>
              <a:t>гиперактивность</a:t>
            </a:r>
            <a:r>
              <a:rPr lang="ru-RU" b="1" dirty="0" smtClean="0"/>
              <a:t>;</a:t>
            </a:r>
          </a:p>
          <a:p>
            <a:pPr lvl="0"/>
            <a:r>
              <a:rPr lang="ru-RU" dirty="0" smtClean="0"/>
              <a:t>Конфликты с родителями;</a:t>
            </a:r>
          </a:p>
          <a:p>
            <a:pPr lvl="0"/>
            <a:r>
              <a:rPr lang="ru-RU" dirty="0" smtClean="0"/>
              <a:t>Контакты с криминогенными группировками.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42852"/>
            <a:ext cx="7353328" cy="63311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 Формы работы.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В своей деятельности по взаимодействию с родителями используем как традиционные, так и нетрадиционные формы.</a:t>
            </a:r>
          </a:p>
          <a:p>
            <a:r>
              <a:rPr lang="ru-RU" i="1" dirty="0" smtClean="0"/>
              <a:t>1</a:t>
            </a:r>
            <a:r>
              <a:rPr lang="ru-RU" dirty="0" smtClean="0"/>
              <a:t>. </a:t>
            </a:r>
            <a:r>
              <a:rPr lang="ru-RU" b="1" i="1" dirty="0" smtClean="0"/>
              <a:t>Коллективные</a:t>
            </a:r>
            <a:r>
              <a:rPr lang="ru-RU" i="1" dirty="0" smtClean="0"/>
              <a:t> </a:t>
            </a:r>
            <a:r>
              <a:rPr lang="ru-RU" dirty="0" smtClean="0"/>
              <a:t>(родительские собрания, дни открытых дверей, мастер-классы, семинары – практикумы, ролевые игры, круглые </a:t>
            </a:r>
            <a:r>
              <a:rPr lang="ru-RU" dirty="0" smtClean="0"/>
              <a:t>столы, </a:t>
            </a:r>
            <a:r>
              <a:rPr lang="ru-RU" dirty="0" smtClean="0"/>
              <a:t>конкурсы, семейные педагогические проекты, анкетирование, тестирование и др.)</a:t>
            </a:r>
          </a:p>
          <a:p>
            <a:r>
              <a:rPr lang="ru-RU" i="1" dirty="0" smtClean="0"/>
              <a:t>2. </a:t>
            </a:r>
            <a:r>
              <a:rPr lang="ru-RU" b="1" i="1" dirty="0" smtClean="0"/>
              <a:t>Индивидуальные</a:t>
            </a:r>
            <a:r>
              <a:rPr lang="ru-RU" dirty="0" smtClean="0"/>
              <a:t> (консультации, анализ педагогических ситуаций, посещение родителями занятий и </a:t>
            </a:r>
            <a:r>
              <a:rPr lang="ru-RU" dirty="0" err="1" smtClean="0"/>
              <a:t>досуговых</a:t>
            </a:r>
            <a:r>
              <a:rPr lang="ru-RU" dirty="0" smtClean="0"/>
              <a:t> мероприятия, посещения на дому)</a:t>
            </a:r>
          </a:p>
          <a:p>
            <a:r>
              <a:rPr lang="ru-RU" i="1" dirty="0" smtClean="0"/>
              <a:t>3. </a:t>
            </a:r>
            <a:r>
              <a:rPr lang="ru-RU" b="1" i="1" dirty="0" smtClean="0"/>
              <a:t>Наглядно-информационные: </a:t>
            </a:r>
            <a:r>
              <a:rPr lang="ru-RU" i="1" dirty="0" smtClean="0"/>
              <a:t>условно их можно разделить на 2 подгруппы:</a:t>
            </a:r>
            <a:endParaRPr lang="ru-RU" dirty="0" smtClean="0"/>
          </a:p>
          <a:p>
            <a:r>
              <a:rPr lang="ru-RU" dirty="0" smtClean="0"/>
              <a:t>Информационно-ознакомительные (эпизодические посещения родителями детского сада, открытые просмотры занятий и других видов детской деятельности, дни открытых дверей, выставки детских работ, </a:t>
            </a:r>
            <a:r>
              <a:rPr lang="ru-RU" dirty="0" smtClean="0"/>
              <a:t>фотовыставки);</a:t>
            </a:r>
            <a:endParaRPr lang="ru-RU" dirty="0" smtClean="0"/>
          </a:p>
          <a:p>
            <a:r>
              <a:rPr lang="ru-RU" dirty="0" smtClean="0"/>
              <a:t>Информационно-просветительские</a:t>
            </a:r>
            <a:r>
              <a:rPr lang="ru-RU" b="1" dirty="0" smtClean="0"/>
              <a:t> </a:t>
            </a:r>
            <a:r>
              <a:rPr lang="ru-RU" dirty="0" smtClean="0"/>
              <a:t>(информационные стенды, папки-передвижки, тематические выставки, мини-газеты). В настоящее время дошкольное учреждение ориентировано на поиск новых эффективных форм организации общения с родителями воспитанников.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581</TotalTime>
  <Words>1536</Words>
  <Application>Microsoft Office PowerPoint</Application>
  <PresentationFormat>Экран (4:3)</PresentationFormat>
  <Paragraphs>411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Эркер</vt:lpstr>
      <vt:lpstr>«Профилактика семейного  неблагополучия, предупреждение  жестокого обращения с детьми»</vt:lpstr>
      <vt:lpstr>Актуальность  темы </vt:lpstr>
      <vt:lpstr>Актуальность  темы </vt:lpstr>
      <vt:lpstr>Слайд 4</vt:lpstr>
      <vt:lpstr>Слайд 5</vt:lpstr>
      <vt:lpstr>Слайд 6</vt:lpstr>
      <vt:lpstr>Слайд 7</vt:lpstr>
      <vt:lpstr>Слайд 8</vt:lpstr>
      <vt:lpstr>Слайд 9</vt:lpstr>
      <vt:lpstr> </vt:lpstr>
      <vt:lpstr> </vt:lpstr>
      <vt:lpstr> </vt:lpstr>
      <vt:lpstr>Привлечение родителей к проведению праздников</vt:lpstr>
      <vt:lpstr>Наши традиции       «День матери»  «Посиделки»   «Умельцы»  </vt:lpstr>
      <vt:lpstr>Привлечение родителей к проведению акций</vt:lpstr>
      <vt:lpstr>Участие родителей в конкурсах и проектной деятельности</vt:lpstr>
      <vt:lpstr>Привлечение родителей к улучшению развивающей среды</vt:lpstr>
      <vt:lpstr>Привлечение родителей к ремонту</vt:lpstr>
      <vt:lpstr>Привлечение родителей к уборке территории</vt:lpstr>
      <vt:lpstr>Привлечение родителей к благоустройству  территории</vt:lpstr>
      <vt:lpstr>Слайд 21</vt:lpstr>
      <vt:lpstr>Совместные чаепития и беседы</vt:lpstr>
      <vt:lpstr> </vt:lpstr>
      <vt:lpstr> </vt:lpstr>
      <vt:lpstr>Взаимодействие со Станским ФАП</vt:lpstr>
      <vt:lpstr>Привлечение родителей к посадке деревьев</vt:lpstr>
      <vt:lpstr>Привлечение родителей к общественным  работам</vt:lpstr>
      <vt:lpstr>Привлечение родителей к совместным праздникам</vt:lpstr>
      <vt:lpstr>Мероприятия  Станского поселения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1</cp:lastModifiedBy>
  <cp:revision>131</cp:revision>
  <dcterms:created xsi:type="dcterms:W3CDTF">2013-04-29T11:30:10Z</dcterms:created>
  <dcterms:modified xsi:type="dcterms:W3CDTF">2016-05-20T10:43:13Z</dcterms:modified>
</cp:coreProperties>
</file>